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1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 smtClean="0"/>
              <a:t>Subsidies</a:t>
            </a:r>
            <a:r>
              <a:rPr lang="nl-NL" i="0" baseline="0" dirty="0" smtClean="0"/>
              <a:t> gemeente Tilburg: </a:t>
            </a:r>
            <a:r>
              <a:rPr lang="nl-NL" i="1" dirty="0" smtClean="0"/>
              <a:t>https://www.tilburg.nl/inwoners/subsidies/</a:t>
            </a:r>
          </a:p>
          <a:p>
            <a:r>
              <a:rPr lang="nl-NL" i="0" dirty="0" smtClean="0"/>
              <a:t>Stimuleringsfonds Creatieve Industrie: </a:t>
            </a:r>
            <a:r>
              <a:rPr lang="nl-NL" i="1" dirty="0" smtClean="0"/>
              <a:t>https://stimuleringsfonds.nl/nl/actueel/nieuws/stadslandbouw/stadslandbouw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nl-NL" dirty="0" smtClean="0"/>
              <a:t>Investeringsbegroting &amp; </a:t>
            </a:r>
            <a:br>
              <a:rPr lang="nl-NL" dirty="0" smtClean="0"/>
            </a:br>
            <a:r>
              <a:rPr lang="nl-NL" dirty="0" smtClean="0"/>
              <a:t>Financieringsbegroting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40" y="2238805"/>
            <a:ext cx="6302520" cy="39305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1476"/>
          <a:stretch/>
        </p:blipFill>
        <p:spPr>
          <a:xfrm>
            <a:off x="2944740" y="4655127"/>
            <a:ext cx="6302520" cy="15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 smtClean="0"/>
              <a:t>5.4 Investeringsbegroting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27747" y="2053389"/>
            <a:ext cx="9368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Welke investeringen zijn nodig om te kunnen starten?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invester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36" y="3481138"/>
            <a:ext cx="4485064" cy="25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 smtClean="0"/>
              <a:t>5.4 Investeringsbegroting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22947" y="1595021"/>
            <a:ext cx="93685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Investeringen indelen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/>
              <a:t>Vaste activa</a:t>
            </a:r>
          </a:p>
          <a:p>
            <a:pPr lvl="1"/>
            <a:r>
              <a:rPr lang="nl-NL" sz="2400" dirty="0"/>
              <a:t>Omlooptijd langer dan één jaar</a:t>
            </a:r>
          </a:p>
          <a:p>
            <a:pPr lvl="1"/>
            <a:r>
              <a:rPr lang="nl-NL" sz="2400" dirty="0" smtClean="0"/>
              <a:t>(bijv. laptops)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/>
              <a:t>Vlottende activa </a:t>
            </a:r>
          </a:p>
          <a:p>
            <a:pPr lvl="1"/>
            <a:r>
              <a:rPr lang="nl-NL" sz="2400" dirty="0" smtClean="0"/>
              <a:t>Omlooptijd van maximaal één jaar</a:t>
            </a:r>
          </a:p>
          <a:p>
            <a:pPr lvl="1"/>
            <a:r>
              <a:rPr lang="nl-NL" sz="2400" dirty="0" smtClean="0"/>
              <a:t>(bijv. voorraad)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/>
              <a:t>Liquide middelen</a:t>
            </a:r>
          </a:p>
          <a:p>
            <a:pPr lvl="1"/>
            <a:r>
              <a:rPr lang="nl-NL" sz="2400" dirty="0" smtClean="0"/>
              <a:t>Direct beschikbaar</a:t>
            </a:r>
          </a:p>
          <a:p>
            <a:pPr lvl="1"/>
            <a:r>
              <a:rPr lang="nl-NL" sz="2400" dirty="0" smtClean="0"/>
              <a:t>(bijv. kasgeld)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07" y="2401267"/>
            <a:ext cx="1380100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voorraad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39" y="3773714"/>
            <a:ext cx="1030914" cy="10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kasgel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15" y="5115826"/>
            <a:ext cx="1163856" cy="10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 smtClean="0"/>
              <a:t>5.5 Financieringsplan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27746" y="2053389"/>
            <a:ext cx="10399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Hoe kom ik aan het benodigde geld voor al mijn investeringen? 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financierings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0772" r="3165"/>
          <a:stretch/>
        </p:blipFill>
        <p:spPr bwMode="auto">
          <a:xfrm>
            <a:off x="7344228" y="2888343"/>
            <a:ext cx="4513943" cy="31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 smtClean="0"/>
              <a:t>5.5 Financieringsplan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27747" y="1595021"/>
            <a:ext cx="103991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Vermogen indelen</a:t>
            </a:r>
          </a:p>
          <a:p>
            <a:endParaRPr lang="nl-N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/>
              <a:t>Eigen vermogen</a:t>
            </a:r>
          </a:p>
          <a:p>
            <a:pPr lvl="1"/>
            <a:r>
              <a:rPr lang="nl-NL" sz="2400" dirty="0" smtClean="0"/>
              <a:t>Kapitaal dat de eigenaar zelf inbrengt in de organisatie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/>
              <a:t>Vreemd vermogen lang</a:t>
            </a:r>
          </a:p>
          <a:p>
            <a:pPr lvl="1"/>
            <a:r>
              <a:rPr lang="nl-NL" sz="2400" dirty="0" smtClean="0"/>
              <a:t>Kapitaal verstrekt door anderen voor langer dan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/>
              <a:t>Vreemd vermogen kort</a:t>
            </a:r>
          </a:p>
          <a:p>
            <a:pPr lvl="1"/>
            <a:r>
              <a:rPr lang="nl-NL" sz="2400" dirty="0" smtClean="0"/>
              <a:t>Kapitaal verstrekt door anderen voor een periode van maximaal één jaar</a:t>
            </a:r>
            <a:endParaRPr lang="nl-NL" sz="24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Formele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  <a:endParaRPr lang="nl-NL" sz="2800" b="1" dirty="0"/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Informele </a:t>
            </a:r>
            <a:r>
              <a:rPr lang="nl-NL" sz="2800" b="1" dirty="0"/>
              <a:t>kapitaal verstrekkers</a:t>
            </a:r>
            <a:endParaRPr lang="nl-NL" sz="2800" b="1" dirty="0" smtClean="0"/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Overige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  <a:endParaRPr lang="nl-NL" sz="2800" b="1" i="1" dirty="0" smtClean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mtClean="0"/>
              <a:t>5.5 Financieringsplan</a:t>
            </a:r>
            <a:endParaRPr lang="nl-NL" dirty="0"/>
          </a:p>
        </p:txBody>
      </p:sp>
      <p:pic>
        <p:nvPicPr>
          <p:cNvPr id="8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Formele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mtClean="0"/>
              <a:t>5.5 Financieringsplan</a:t>
            </a:r>
            <a:endParaRPr lang="nl-NL" dirty="0"/>
          </a:p>
        </p:txBody>
      </p:sp>
      <p:pic>
        <p:nvPicPr>
          <p:cNvPr id="8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 smtClean="0"/>
              <a:t>Informele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 smtClean="0"/>
              <a:t>Crowd</a:t>
            </a:r>
            <a:r>
              <a:rPr lang="nl-NL" sz="2800" dirty="0" err="1"/>
              <a:t>f</a:t>
            </a:r>
            <a:r>
              <a:rPr lang="nl-NL" sz="2800" dirty="0" err="1" smtClean="0"/>
              <a:t>unding</a:t>
            </a:r>
            <a:endParaRPr lang="nl-NL" sz="2800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 smtClean="0"/>
              <a:t>Friend</a:t>
            </a:r>
            <a:r>
              <a:rPr lang="nl-NL" sz="2800" dirty="0" smtClean="0"/>
              <a:t>, family </a:t>
            </a:r>
            <a:r>
              <a:rPr lang="nl-NL" sz="2800" dirty="0" err="1" smtClean="0"/>
              <a:t>and</a:t>
            </a:r>
            <a:r>
              <a:rPr lang="nl-NL" sz="2800" dirty="0" smtClean="0"/>
              <a:t> (</a:t>
            </a:r>
            <a:r>
              <a:rPr lang="nl-NL" sz="2800" dirty="0" err="1" smtClean="0"/>
              <a:t>other</a:t>
            </a:r>
            <a:r>
              <a:rPr lang="nl-NL" sz="2800" dirty="0" smtClean="0"/>
              <a:t>) </a:t>
            </a:r>
            <a:r>
              <a:rPr lang="nl-NL" sz="2800" dirty="0" err="1" smtClean="0"/>
              <a:t>fools</a:t>
            </a:r>
            <a:endParaRPr lang="nl-NL" sz="2800" dirty="0" smtClean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mtClean="0"/>
              <a:t>5.5 Financieringsplan</a:t>
            </a:r>
            <a:endParaRPr lang="nl-NL" dirty="0"/>
          </a:p>
        </p:txBody>
      </p:sp>
      <p:pic>
        <p:nvPicPr>
          <p:cNvPr id="11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 smtClean="0"/>
              <a:t>Overige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 smtClean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 smtClean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 smtClean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mtClean="0"/>
              <a:t>5.5 Financieringsplan</a:t>
            </a:r>
            <a:endParaRPr lang="nl-NL" dirty="0"/>
          </a:p>
        </p:txBody>
      </p:sp>
      <p:pic>
        <p:nvPicPr>
          <p:cNvPr id="9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47a28104-336f-447d-946e-e305ac2bcd47"/>
    <ds:schemaRef ds:uri="http://purl.org/dc/dcmitype/"/>
    <ds:schemaRef ds:uri="http://www.w3.org/XML/1998/namespace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99B4AE-CE19-40C3-B338-05F78B07D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3400</TotalTime>
  <Words>165</Words>
  <Application>Microsoft Office PowerPoint</Application>
  <PresentationFormat>Breedbeeld</PresentationFormat>
  <Paragraphs>58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Thema1</vt:lpstr>
      <vt:lpstr>Investeringsbegroting &amp;  Financieringsbegroting</vt:lpstr>
      <vt:lpstr>5.4 Investeringsbegroting</vt:lpstr>
      <vt:lpstr>5.4 Investeringsbegroting</vt:lpstr>
      <vt:lpstr>5.5 Financieringsplan</vt:lpstr>
      <vt:lpstr>5.5 Financieringsplan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48</cp:revision>
  <dcterms:created xsi:type="dcterms:W3CDTF">2017-09-05T13:31:36Z</dcterms:created>
  <dcterms:modified xsi:type="dcterms:W3CDTF">2019-12-17T16:29:57Z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